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Lst>
  <p:sldSz cx="14630400" cy="8229600"/>
  <p:notesSz cx="8229600" cy="14630400"/>
  <p:embeddedFontLst>
    <p:embeddedFont>
      <p:font typeface="Open Sans"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809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12952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2007" y="906661"/>
            <a:ext cx="4990267" cy="6416159"/>
          </a:xfrm>
          <a:prstGeom prst="rect">
            <a:avLst/>
          </a:prstGeom>
        </p:spPr>
      </p:pic>
      <p:sp>
        <p:nvSpPr>
          <p:cNvPr id="5" name="Text 1"/>
          <p:cNvSpPr/>
          <p:nvPr/>
        </p:nvSpPr>
        <p:spPr>
          <a:xfrm>
            <a:off x="793790" y="4558665"/>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Bu dokümantasyon, Taş Fırın Pizza için geliştirilen QR Pizza projesinin mevcut durumunu ve gelecek potansiyelini özetlemektedir. Proje, temel işlevselliği sağlamakla birlikte, gelecekteki geliştirmelerle daha kapsamlı bir çözüm haline getirilebilir.</a:t>
            </a:r>
            <a:endParaRPr lang="en-US" sz="1550" dirty="0">
              <a:latin typeface="Open Sans" panose="020B0604020202020204" charset="0"/>
              <a:ea typeface="Open Sans" panose="020B0604020202020204" charset="0"/>
              <a:cs typeface="Open Sans" panose="020B0604020202020204" charset="0"/>
            </a:endParaRPr>
          </a:p>
        </p:txBody>
      </p:sp>
      <p:pic>
        <p:nvPicPr>
          <p:cNvPr id="6" name="Resi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790" y="906661"/>
            <a:ext cx="2838450" cy="1362075"/>
          </a:xfrm>
          <a:prstGeom prst="rect">
            <a:avLst/>
          </a:prstGeom>
        </p:spPr>
      </p:pic>
      <p:sp>
        <p:nvSpPr>
          <p:cNvPr id="7" name="Metin kutusu 6"/>
          <p:cNvSpPr txBox="1"/>
          <p:nvPr/>
        </p:nvSpPr>
        <p:spPr>
          <a:xfrm>
            <a:off x="793790" y="2751981"/>
            <a:ext cx="7765419" cy="707886"/>
          </a:xfrm>
          <a:prstGeom prst="rect">
            <a:avLst/>
          </a:prstGeom>
          <a:noFill/>
        </p:spPr>
        <p:txBody>
          <a:bodyPr wrap="square" rtlCol="0">
            <a:spAutoFit/>
          </a:bodyPr>
          <a:lstStyle/>
          <a:p>
            <a:r>
              <a:rPr lang="tr-TR" sz="4000" b="1" dirty="0" smtClean="0">
                <a:latin typeface="Open Sans" panose="020B0604020202020204" charset="0"/>
                <a:ea typeface="Open Sans" panose="020B0604020202020204" charset="0"/>
                <a:cs typeface="Open Sans" panose="020B0604020202020204" charset="0"/>
              </a:rPr>
              <a:t>QR Pizza – Taş Fırın Pizza</a:t>
            </a:r>
            <a:endParaRPr lang="tr-TR" sz="4000" b="1" dirty="0">
              <a:latin typeface="Open Sans" panose="020B0604020202020204" charset="0"/>
              <a:ea typeface="Open Sans" panose="020B0604020202020204" charset="0"/>
              <a:cs typeface="Open Sans"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ikdörtgen 21"/>
          <p:cNvSpPr/>
          <p:nvPr/>
        </p:nvSpPr>
        <p:spPr>
          <a:xfrm>
            <a:off x="914400" y="578400"/>
            <a:ext cx="3232298" cy="720710"/>
          </a:xfrm>
          <a:prstGeom prst="rect">
            <a:avLst/>
          </a:prstGeom>
        </p:spPr>
        <p:txBody>
          <a:bodyPr wrap="square">
            <a:spAutoFit/>
          </a:bodyPr>
          <a:lstStyle/>
          <a:p>
            <a:pPr>
              <a:lnSpc>
                <a:spcPts val="4850"/>
              </a:lnSpc>
            </a:pPr>
            <a:r>
              <a:rPr lang="tr-TR" b="1" dirty="0" smtClean="0">
                <a:solidFill>
                  <a:srgbClr val="403C4E"/>
                </a:solidFill>
                <a:latin typeface="Open Sans" panose="020B0604020202020204" charset="0"/>
                <a:ea typeface="Open Sans" panose="020B0604020202020204" charset="0"/>
                <a:cs typeface="Open Sans" panose="020B0604020202020204" charset="0"/>
              </a:rPr>
              <a:t>Veri Tabanı Diyagramı</a:t>
            </a:r>
            <a:endParaRPr lang="en-US" dirty="0">
              <a:latin typeface="Open Sans" panose="020B0604020202020204" charset="0"/>
              <a:ea typeface="Open Sans" panose="020B0604020202020204" charset="0"/>
              <a:cs typeface="Open Sans" panose="020B0604020202020204" charset="0"/>
            </a:endParaRPr>
          </a:p>
        </p:txBody>
      </p:sp>
      <p:pic>
        <p:nvPicPr>
          <p:cNvPr id="23" name="Resim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074" y="7552928"/>
            <a:ext cx="1938326" cy="562053"/>
          </a:xfrm>
          <a:prstGeom prst="rect">
            <a:avLst/>
          </a:prstGeom>
        </p:spPr>
      </p:pic>
      <p:pic>
        <p:nvPicPr>
          <p:cNvPr id="2" name="Resim 1"/>
          <p:cNvPicPr>
            <a:picLocks noChangeAspect="1"/>
          </p:cNvPicPr>
          <p:nvPr/>
        </p:nvPicPr>
        <p:blipFill>
          <a:blip r:embed="rId4"/>
          <a:stretch>
            <a:fillRect/>
          </a:stretch>
        </p:blipFill>
        <p:spPr>
          <a:xfrm>
            <a:off x="4619559" y="938755"/>
            <a:ext cx="5268719" cy="6854213"/>
          </a:xfrm>
          <a:prstGeom prst="rect">
            <a:avLst/>
          </a:prstGeom>
        </p:spPr>
      </p:pic>
    </p:spTree>
    <p:extLst>
      <p:ext uri="{BB962C8B-B14F-4D97-AF65-F5344CB8AC3E}">
        <p14:creationId xmlns:p14="http://schemas.microsoft.com/office/powerpoint/2010/main" val="1679635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828261" y="1201648"/>
            <a:ext cx="9059917" cy="6679770"/>
          </a:xfrm>
          <a:prstGeom prst="rect">
            <a:avLst/>
          </a:prstGeom>
        </p:spPr>
      </p:pic>
      <p:sp>
        <p:nvSpPr>
          <p:cNvPr id="3" name="Dikdörtgen 2"/>
          <p:cNvSpPr/>
          <p:nvPr/>
        </p:nvSpPr>
        <p:spPr>
          <a:xfrm>
            <a:off x="914400" y="578400"/>
            <a:ext cx="3232298" cy="623248"/>
          </a:xfrm>
          <a:prstGeom prst="rect">
            <a:avLst/>
          </a:prstGeom>
        </p:spPr>
        <p:txBody>
          <a:bodyPr wrap="square">
            <a:spAutoFit/>
          </a:bodyPr>
          <a:lstStyle/>
          <a:p>
            <a:pPr>
              <a:lnSpc>
                <a:spcPts val="4850"/>
              </a:lnSpc>
            </a:pPr>
            <a:r>
              <a:rPr lang="tr-TR" b="1" dirty="0" err="1" smtClean="0">
                <a:solidFill>
                  <a:srgbClr val="403C4E"/>
                </a:solidFill>
                <a:latin typeface="Open Sans" panose="020B0604020202020204" charset="0"/>
                <a:ea typeface="Open Sans" panose="020B0604020202020204" charset="0"/>
                <a:cs typeface="Open Sans" panose="020B0604020202020204" charset="0"/>
              </a:rPr>
              <a:t>Use</a:t>
            </a:r>
            <a:r>
              <a:rPr lang="tr-TR" b="1" dirty="0" smtClean="0">
                <a:solidFill>
                  <a:srgbClr val="403C4E"/>
                </a:solidFill>
                <a:latin typeface="Open Sans" panose="020B0604020202020204" charset="0"/>
                <a:ea typeface="Open Sans" panose="020B0604020202020204" charset="0"/>
                <a:cs typeface="Open Sans" panose="020B0604020202020204" charset="0"/>
              </a:rPr>
              <a:t> Case Diyagramı</a:t>
            </a:r>
            <a:endParaRPr lang="en-US" dirty="0">
              <a:latin typeface="Open Sans" panose="020B0604020202020204" charset="0"/>
              <a:ea typeface="Open Sans" panose="020B0604020202020204" charset="0"/>
              <a:cs typeface="Open Sans" panose="020B0604020202020204" charset="0"/>
            </a:endParaRPr>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015" y="7106360"/>
            <a:ext cx="1938326" cy="562053"/>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015" y="1013905"/>
            <a:ext cx="1938326" cy="562053"/>
          </a:xfrm>
          <a:prstGeom prst="rect">
            <a:avLst/>
          </a:prstGeom>
        </p:spPr>
      </p:pic>
    </p:spTree>
    <p:extLst>
      <p:ext uri="{BB962C8B-B14F-4D97-AF65-F5344CB8AC3E}">
        <p14:creationId xmlns:p14="http://schemas.microsoft.com/office/powerpoint/2010/main" val="2946091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2721934" y="1201648"/>
            <a:ext cx="9388549" cy="6335769"/>
          </a:xfrm>
          <a:prstGeom prst="rect">
            <a:avLst/>
          </a:prstGeom>
        </p:spPr>
      </p:pic>
      <p:sp>
        <p:nvSpPr>
          <p:cNvPr id="4" name="Dikdörtgen 3"/>
          <p:cNvSpPr/>
          <p:nvPr/>
        </p:nvSpPr>
        <p:spPr>
          <a:xfrm>
            <a:off x="914400" y="578400"/>
            <a:ext cx="3232298" cy="623248"/>
          </a:xfrm>
          <a:prstGeom prst="rect">
            <a:avLst/>
          </a:prstGeom>
        </p:spPr>
        <p:txBody>
          <a:bodyPr wrap="square">
            <a:spAutoFit/>
          </a:bodyPr>
          <a:lstStyle/>
          <a:p>
            <a:pPr>
              <a:lnSpc>
                <a:spcPts val="4850"/>
              </a:lnSpc>
            </a:pPr>
            <a:r>
              <a:rPr lang="tr-TR" b="1" dirty="0" err="1" smtClean="0">
                <a:solidFill>
                  <a:srgbClr val="403C4E"/>
                </a:solidFill>
                <a:latin typeface="Open Sans" panose="020B0604020202020204" charset="0"/>
                <a:ea typeface="Open Sans" panose="020B0604020202020204" charset="0"/>
                <a:cs typeface="Open Sans" panose="020B0604020202020204" charset="0"/>
              </a:rPr>
              <a:t>Use</a:t>
            </a:r>
            <a:r>
              <a:rPr lang="tr-TR" b="1" dirty="0" smtClean="0">
                <a:solidFill>
                  <a:srgbClr val="403C4E"/>
                </a:solidFill>
                <a:latin typeface="Open Sans" panose="020B0604020202020204" charset="0"/>
                <a:ea typeface="Open Sans" panose="020B0604020202020204" charset="0"/>
                <a:cs typeface="Open Sans" panose="020B0604020202020204" charset="0"/>
              </a:rPr>
              <a:t> Case Diyagramı</a:t>
            </a:r>
            <a:endParaRPr lang="en-US"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256141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89923"/>
            <a:ext cx="5524500" cy="620078"/>
          </a:xfrm>
          <a:prstGeom prst="rect">
            <a:avLst/>
          </a:prstGeom>
          <a:noFill/>
          <a:ln/>
        </p:spPr>
        <p:txBody>
          <a:bodyPr wrap="none" lIns="0" tIns="0" rIns="0" bIns="0" rtlCol="0" anchor="t"/>
          <a:lstStyle/>
          <a:p>
            <a:pPr marL="0" indent="0" algn="l">
              <a:lnSpc>
                <a:spcPts val="4850"/>
              </a:lnSpc>
              <a:buNone/>
            </a:pPr>
            <a:r>
              <a:rPr lang="en-US" sz="3900" b="1" dirty="0">
                <a:solidFill>
                  <a:srgbClr val="403C4E"/>
                </a:solidFill>
                <a:latin typeface="Open Sans" panose="020B0604020202020204" charset="0"/>
                <a:ea typeface="Open Sans" panose="020B0604020202020204" charset="0"/>
                <a:cs typeface="Open Sans" panose="020B0604020202020204" charset="0"/>
              </a:rPr>
              <a:t>Proje Tanımı ve Amacı</a:t>
            </a:r>
            <a:endParaRPr lang="en-US" sz="3900" dirty="0">
              <a:latin typeface="Open Sans" panose="020B0604020202020204" charset="0"/>
              <a:ea typeface="Open Sans" panose="020B0604020202020204" charset="0"/>
              <a:cs typeface="Open Sans" panose="020B0604020202020204" charset="0"/>
            </a:endParaRPr>
          </a:p>
        </p:txBody>
      </p:sp>
      <p:sp>
        <p:nvSpPr>
          <p:cNvPr id="4" name="Text 1"/>
          <p:cNvSpPr/>
          <p:nvPr/>
        </p:nvSpPr>
        <p:spPr>
          <a:xfrm>
            <a:off x="6280190" y="2207657"/>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QR Pizza, Taş Fırın Pizza için geliştirilen, restoranın kampanya ve menü yönetimini dijitalleştiren, QR kod teknolojisini kullanarak müşteri deneyimini iyileştiren bir web uygulamasıdır. Proje, restoranın kampanyalarını kolayca yönetmesini ve müşterilerin bu kampanyalara hızlıca erişmesini sağlamayı amaçlamaktadır.</a:t>
            </a:r>
            <a:endParaRPr lang="en-US" sz="1550" dirty="0">
              <a:latin typeface="Open Sans" panose="020B0604020202020204" charset="0"/>
              <a:ea typeface="Open Sans" panose="020B0604020202020204" charset="0"/>
              <a:cs typeface="Open Sans" panose="020B0604020202020204" charset="0"/>
            </a:endParaRPr>
          </a:p>
        </p:txBody>
      </p:sp>
      <p:sp>
        <p:nvSpPr>
          <p:cNvPr id="5" name="Shape 2"/>
          <p:cNvSpPr/>
          <p:nvPr/>
        </p:nvSpPr>
        <p:spPr>
          <a:xfrm>
            <a:off x="6280190" y="3701058"/>
            <a:ext cx="446484" cy="446484"/>
          </a:xfrm>
          <a:prstGeom prst="roundRect">
            <a:avLst>
              <a:gd name="adj" fmla="val 18670"/>
            </a:avLst>
          </a:prstGeom>
          <a:solidFill>
            <a:srgbClr val="FFD8CC"/>
          </a:solidFill>
          <a:ln w="7620">
            <a:solidFill>
              <a:srgbClr val="E5BEB2"/>
            </a:solidFill>
            <a:prstDash val="solid"/>
          </a:ln>
        </p:spPr>
      </p:sp>
      <p:pic>
        <p:nvPicPr>
          <p:cNvPr id="6" name="Image 1" descr="preencoded.png"/>
          <p:cNvPicPr>
            <a:picLocks noChangeAspect="1"/>
          </p:cNvPicPr>
          <p:nvPr/>
        </p:nvPicPr>
        <p:blipFill>
          <a:blip r:embed="rId4"/>
          <a:stretch>
            <a:fillRect/>
          </a:stretch>
        </p:blipFill>
        <p:spPr>
          <a:xfrm>
            <a:off x="6354604" y="3738265"/>
            <a:ext cx="297656" cy="372070"/>
          </a:xfrm>
          <a:prstGeom prst="rect">
            <a:avLst/>
          </a:prstGeom>
        </p:spPr>
      </p:pic>
      <p:sp>
        <p:nvSpPr>
          <p:cNvPr id="7" name="Text 3"/>
          <p:cNvSpPr/>
          <p:nvPr/>
        </p:nvSpPr>
        <p:spPr>
          <a:xfrm>
            <a:off x="6925032" y="3769281"/>
            <a:ext cx="2698909"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Dijital Menü Yönetimi</a:t>
            </a:r>
            <a:endParaRPr lang="en-US" sz="1950" dirty="0">
              <a:latin typeface="Open Sans" panose="020B0604020202020204" charset="0"/>
              <a:ea typeface="Open Sans" panose="020B0604020202020204" charset="0"/>
              <a:cs typeface="Open Sans" panose="020B0604020202020204" charset="0"/>
            </a:endParaRPr>
          </a:p>
        </p:txBody>
      </p:sp>
      <p:sp>
        <p:nvSpPr>
          <p:cNvPr id="8" name="Text 4"/>
          <p:cNvSpPr/>
          <p:nvPr/>
        </p:nvSpPr>
        <p:spPr>
          <a:xfrm>
            <a:off x="6925032" y="4198501"/>
            <a:ext cx="6911578"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Restoranın menüsünü kolayca güncelleyin.</a:t>
            </a:r>
            <a:endParaRPr lang="en-US" sz="1550" dirty="0">
              <a:latin typeface="Open Sans" panose="020B0604020202020204" charset="0"/>
              <a:ea typeface="Open Sans" panose="020B0604020202020204" charset="0"/>
              <a:cs typeface="Open Sans" panose="020B0604020202020204" charset="0"/>
            </a:endParaRPr>
          </a:p>
        </p:txBody>
      </p:sp>
      <p:sp>
        <p:nvSpPr>
          <p:cNvPr id="9" name="Shape 5"/>
          <p:cNvSpPr/>
          <p:nvPr/>
        </p:nvSpPr>
        <p:spPr>
          <a:xfrm>
            <a:off x="6280190" y="4912876"/>
            <a:ext cx="446484" cy="446484"/>
          </a:xfrm>
          <a:prstGeom prst="roundRect">
            <a:avLst>
              <a:gd name="adj" fmla="val 18670"/>
            </a:avLst>
          </a:prstGeom>
          <a:solidFill>
            <a:srgbClr val="FFD8CC"/>
          </a:solidFill>
          <a:ln w="7620">
            <a:solidFill>
              <a:srgbClr val="E5BEB2"/>
            </a:solidFill>
            <a:prstDash val="solid"/>
          </a:ln>
        </p:spPr>
      </p:sp>
      <p:pic>
        <p:nvPicPr>
          <p:cNvPr id="10" name="Image 2" descr="preencoded.png"/>
          <p:cNvPicPr>
            <a:picLocks noChangeAspect="1"/>
          </p:cNvPicPr>
          <p:nvPr/>
        </p:nvPicPr>
        <p:blipFill>
          <a:blip r:embed="rId5"/>
          <a:stretch>
            <a:fillRect/>
          </a:stretch>
        </p:blipFill>
        <p:spPr>
          <a:xfrm>
            <a:off x="6354604" y="4950083"/>
            <a:ext cx="297656" cy="372070"/>
          </a:xfrm>
          <a:prstGeom prst="rect">
            <a:avLst/>
          </a:prstGeom>
        </p:spPr>
      </p:pic>
      <p:sp>
        <p:nvSpPr>
          <p:cNvPr id="11" name="Text 6"/>
          <p:cNvSpPr/>
          <p:nvPr/>
        </p:nvSpPr>
        <p:spPr>
          <a:xfrm>
            <a:off x="6925032" y="4981099"/>
            <a:ext cx="2494240"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Kampanya Yönetimi</a:t>
            </a:r>
            <a:endParaRPr lang="en-US" sz="1950" dirty="0">
              <a:latin typeface="Open Sans" panose="020B0604020202020204" charset="0"/>
              <a:ea typeface="Open Sans" panose="020B0604020202020204" charset="0"/>
              <a:cs typeface="Open Sans" panose="020B0604020202020204" charset="0"/>
            </a:endParaRPr>
          </a:p>
        </p:txBody>
      </p:sp>
      <p:sp>
        <p:nvSpPr>
          <p:cNvPr id="12" name="Text 7"/>
          <p:cNvSpPr/>
          <p:nvPr/>
        </p:nvSpPr>
        <p:spPr>
          <a:xfrm>
            <a:off x="6925032" y="5410319"/>
            <a:ext cx="6911578"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Yeni kampanyalar oluşturun ve yönetin.</a:t>
            </a:r>
            <a:endParaRPr lang="en-US" sz="1550" dirty="0">
              <a:latin typeface="Open Sans" panose="020B0604020202020204" charset="0"/>
              <a:ea typeface="Open Sans" panose="020B0604020202020204" charset="0"/>
              <a:cs typeface="Open Sans" panose="020B0604020202020204" charset="0"/>
            </a:endParaRPr>
          </a:p>
        </p:txBody>
      </p:sp>
      <p:sp>
        <p:nvSpPr>
          <p:cNvPr id="13" name="Shape 8"/>
          <p:cNvSpPr/>
          <p:nvPr/>
        </p:nvSpPr>
        <p:spPr>
          <a:xfrm>
            <a:off x="6280190" y="6124694"/>
            <a:ext cx="446484" cy="446484"/>
          </a:xfrm>
          <a:prstGeom prst="roundRect">
            <a:avLst>
              <a:gd name="adj" fmla="val 18670"/>
            </a:avLst>
          </a:prstGeom>
          <a:solidFill>
            <a:srgbClr val="FFD8CC"/>
          </a:solidFill>
          <a:ln w="7620">
            <a:solidFill>
              <a:srgbClr val="E5BEB2"/>
            </a:solidFill>
            <a:prstDash val="solid"/>
          </a:ln>
        </p:spPr>
      </p:sp>
      <p:pic>
        <p:nvPicPr>
          <p:cNvPr id="14" name="Image 3" descr="preencoded.png"/>
          <p:cNvPicPr>
            <a:picLocks noChangeAspect="1"/>
          </p:cNvPicPr>
          <p:nvPr/>
        </p:nvPicPr>
        <p:blipFill>
          <a:blip r:embed="rId6"/>
          <a:stretch>
            <a:fillRect/>
          </a:stretch>
        </p:blipFill>
        <p:spPr>
          <a:xfrm>
            <a:off x="6354604" y="6161901"/>
            <a:ext cx="297656" cy="372070"/>
          </a:xfrm>
          <a:prstGeom prst="rect">
            <a:avLst/>
          </a:prstGeom>
        </p:spPr>
      </p:pic>
      <p:sp>
        <p:nvSpPr>
          <p:cNvPr id="15" name="Text 9"/>
          <p:cNvSpPr/>
          <p:nvPr/>
        </p:nvSpPr>
        <p:spPr>
          <a:xfrm>
            <a:off x="6925032" y="6192917"/>
            <a:ext cx="2668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QR Kod Entegrasyonu</a:t>
            </a:r>
            <a:endParaRPr lang="en-US" sz="1950" dirty="0">
              <a:latin typeface="Open Sans" panose="020B0604020202020204" charset="0"/>
              <a:ea typeface="Open Sans" panose="020B0604020202020204" charset="0"/>
              <a:cs typeface="Open Sans" panose="020B0604020202020204" charset="0"/>
            </a:endParaRPr>
          </a:p>
        </p:txBody>
      </p:sp>
      <p:sp>
        <p:nvSpPr>
          <p:cNvPr id="16" name="Text 10"/>
          <p:cNvSpPr/>
          <p:nvPr/>
        </p:nvSpPr>
        <p:spPr>
          <a:xfrm>
            <a:off x="6925032" y="6622137"/>
            <a:ext cx="6911578"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Müşterilerin kampanyalara hızlı erişimini sağlayın.</a:t>
            </a:r>
            <a:endParaRPr lang="en-US" sz="1550" dirty="0">
              <a:latin typeface="Open Sans" panose="020B0604020202020204" charset="0"/>
              <a:ea typeface="Open Sans" panose="020B0604020202020204" charset="0"/>
              <a:cs typeface="Open Sans" panose="020B0604020202020204" charset="0"/>
            </a:endParaRPr>
          </a:p>
        </p:txBody>
      </p:sp>
      <p:pic>
        <p:nvPicPr>
          <p:cNvPr id="17" name="Resim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92074" y="7552928"/>
            <a:ext cx="1938326" cy="56205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67007"/>
            <a:ext cx="10220682" cy="620078"/>
          </a:xfrm>
          <a:prstGeom prst="rect">
            <a:avLst/>
          </a:prstGeom>
          <a:noFill/>
          <a:ln/>
        </p:spPr>
        <p:txBody>
          <a:bodyPr wrap="none" lIns="0" tIns="0" rIns="0" bIns="0" rtlCol="0" anchor="t"/>
          <a:lstStyle/>
          <a:p>
            <a:pPr marL="0" indent="0" algn="l">
              <a:lnSpc>
                <a:spcPts val="4850"/>
              </a:lnSpc>
              <a:buNone/>
            </a:pPr>
            <a:r>
              <a:rPr lang="en-US" sz="3900" b="1" dirty="0">
                <a:solidFill>
                  <a:srgbClr val="403C4E"/>
                </a:solidFill>
                <a:latin typeface="Open Sans" panose="020B0604020202020204" charset="0"/>
                <a:ea typeface="Open Sans" panose="020B0604020202020204" charset="0"/>
                <a:cs typeface="Open Sans" panose="020B0604020202020204" charset="0"/>
              </a:rPr>
              <a:t>Fonksiyonel Gereksinimler: Admin Paneli</a:t>
            </a:r>
            <a:endParaRPr lang="en-US" sz="3900" dirty="0">
              <a:latin typeface="Open Sans" panose="020B0604020202020204" charset="0"/>
              <a:ea typeface="Open Sans" panose="020B0604020202020204" charset="0"/>
              <a:cs typeface="Open Sans" panose="020B0604020202020204" charset="0"/>
            </a:endParaRPr>
          </a:p>
        </p:txBody>
      </p:sp>
      <p:sp>
        <p:nvSpPr>
          <p:cNvPr id="3" name="Text 1"/>
          <p:cNvSpPr/>
          <p:nvPr/>
        </p:nvSpPr>
        <p:spPr>
          <a:xfrm>
            <a:off x="793790" y="278391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Admin paneli, restoran yöneticilerinin menü, kullanıcı, kampanya ve siparişleri kolayca yönetebilmesi için tasarlanmıştır. Bu panel, operasyonel verimliliği artırarak restoranın dijitalleşmesine katkı sağlar.</a:t>
            </a:r>
            <a:endParaRPr lang="en-US" sz="1550" dirty="0">
              <a:latin typeface="Open Sans" panose="020B0604020202020204" charset="0"/>
              <a:ea typeface="Open Sans" panose="020B0604020202020204" charset="0"/>
              <a:cs typeface="Open Sans" panose="020B0604020202020204" charset="0"/>
            </a:endParaRPr>
          </a:p>
        </p:txBody>
      </p:sp>
      <p:sp>
        <p:nvSpPr>
          <p:cNvPr id="4" name="Text 2"/>
          <p:cNvSpPr/>
          <p:nvPr/>
        </p:nvSpPr>
        <p:spPr>
          <a:xfrm>
            <a:off x="793790" y="384059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Menü Yönetimi</a:t>
            </a:r>
            <a:endParaRPr lang="en-US" sz="1950" dirty="0">
              <a:latin typeface="Open Sans" panose="020B0604020202020204" charset="0"/>
              <a:ea typeface="Open Sans" panose="020B0604020202020204" charset="0"/>
              <a:cs typeface="Open Sans" panose="020B0604020202020204" charset="0"/>
            </a:endParaRPr>
          </a:p>
        </p:txBody>
      </p:sp>
      <p:sp>
        <p:nvSpPr>
          <p:cNvPr id="5" name="Text 3"/>
          <p:cNvSpPr/>
          <p:nvPr/>
        </p:nvSpPr>
        <p:spPr>
          <a:xfrm>
            <a:off x="793790" y="4349115"/>
            <a:ext cx="289762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Pizza ekleme/düzenleme/silme</a:t>
            </a:r>
            <a:endParaRPr lang="en-US" sz="1550" dirty="0">
              <a:latin typeface="Open Sans" panose="020B0604020202020204" charset="0"/>
              <a:ea typeface="Open Sans" panose="020B0604020202020204" charset="0"/>
              <a:cs typeface="Open Sans" panose="020B0604020202020204" charset="0"/>
            </a:endParaRPr>
          </a:p>
        </p:txBody>
      </p:sp>
      <p:sp>
        <p:nvSpPr>
          <p:cNvPr id="6" name="Text 4"/>
          <p:cNvSpPr/>
          <p:nvPr/>
        </p:nvSpPr>
        <p:spPr>
          <a:xfrm>
            <a:off x="793790" y="5053608"/>
            <a:ext cx="289762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Fiyat güncelleme</a:t>
            </a:r>
            <a:endParaRPr lang="en-US" sz="1550" dirty="0">
              <a:latin typeface="Open Sans" panose="020B0604020202020204" charset="0"/>
              <a:ea typeface="Open Sans" panose="020B0604020202020204" charset="0"/>
              <a:cs typeface="Open Sans" panose="020B0604020202020204" charset="0"/>
            </a:endParaRPr>
          </a:p>
        </p:txBody>
      </p:sp>
      <p:sp>
        <p:nvSpPr>
          <p:cNvPr id="7" name="Text 5"/>
          <p:cNvSpPr/>
          <p:nvPr/>
        </p:nvSpPr>
        <p:spPr>
          <a:xfrm>
            <a:off x="793790" y="5440561"/>
            <a:ext cx="289762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Kategori yönetimi</a:t>
            </a:r>
            <a:endParaRPr lang="en-US" sz="1550" dirty="0">
              <a:latin typeface="Open Sans" panose="020B0604020202020204" charset="0"/>
              <a:ea typeface="Open Sans" panose="020B0604020202020204" charset="0"/>
              <a:cs typeface="Open Sans" panose="020B0604020202020204" charset="0"/>
            </a:endParaRPr>
          </a:p>
        </p:txBody>
      </p:sp>
      <p:sp>
        <p:nvSpPr>
          <p:cNvPr id="8" name="Text 6"/>
          <p:cNvSpPr/>
          <p:nvPr/>
        </p:nvSpPr>
        <p:spPr>
          <a:xfrm>
            <a:off x="4183142" y="384059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Kullanıcı Yönetimi</a:t>
            </a:r>
            <a:endParaRPr lang="en-US" sz="1950" dirty="0">
              <a:latin typeface="Open Sans" panose="020B0604020202020204" charset="0"/>
              <a:ea typeface="Open Sans" panose="020B0604020202020204" charset="0"/>
              <a:cs typeface="Open Sans" panose="020B0604020202020204" charset="0"/>
            </a:endParaRPr>
          </a:p>
        </p:txBody>
      </p:sp>
      <p:sp>
        <p:nvSpPr>
          <p:cNvPr id="9" name="Text 7"/>
          <p:cNvSpPr/>
          <p:nvPr/>
        </p:nvSpPr>
        <p:spPr>
          <a:xfrm>
            <a:off x="4183142" y="4349115"/>
            <a:ext cx="289762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Kullanıcı ekleme/silme</a:t>
            </a:r>
            <a:endParaRPr lang="en-US" sz="1550" dirty="0">
              <a:latin typeface="Open Sans" panose="020B0604020202020204" charset="0"/>
              <a:ea typeface="Open Sans" panose="020B0604020202020204" charset="0"/>
              <a:cs typeface="Open Sans" panose="020B0604020202020204" charset="0"/>
            </a:endParaRPr>
          </a:p>
        </p:txBody>
      </p:sp>
      <p:sp>
        <p:nvSpPr>
          <p:cNvPr id="10" name="Text 8"/>
          <p:cNvSpPr/>
          <p:nvPr/>
        </p:nvSpPr>
        <p:spPr>
          <a:xfrm>
            <a:off x="4183142" y="4736068"/>
            <a:ext cx="289762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Kullanıcı yetki yönetimi</a:t>
            </a:r>
            <a:endParaRPr lang="en-US" sz="1550" dirty="0">
              <a:latin typeface="Open Sans" panose="020B0604020202020204" charset="0"/>
              <a:ea typeface="Open Sans" panose="020B0604020202020204" charset="0"/>
              <a:cs typeface="Open Sans" panose="020B0604020202020204" charset="0"/>
            </a:endParaRPr>
          </a:p>
        </p:txBody>
      </p:sp>
      <p:sp>
        <p:nvSpPr>
          <p:cNvPr id="11" name="Text 9"/>
          <p:cNvSpPr/>
          <p:nvPr/>
        </p:nvSpPr>
        <p:spPr>
          <a:xfrm>
            <a:off x="7572494" y="3840599"/>
            <a:ext cx="2494240"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Kampanya Yönetimi</a:t>
            </a:r>
            <a:endParaRPr lang="en-US" sz="1950" dirty="0">
              <a:latin typeface="Open Sans" panose="020B0604020202020204" charset="0"/>
              <a:ea typeface="Open Sans" panose="020B0604020202020204" charset="0"/>
              <a:cs typeface="Open Sans" panose="020B0604020202020204" charset="0"/>
            </a:endParaRPr>
          </a:p>
        </p:txBody>
      </p:sp>
      <p:sp>
        <p:nvSpPr>
          <p:cNvPr id="12" name="Text 10"/>
          <p:cNvSpPr/>
          <p:nvPr/>
        </p:nvSpPr>
        <p:spPr>
          <a:xfrm>
            <a:off x="7572494" y="4349115"/>
            <a:ext cx="289762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Yeni kampanya oluşturma</a:t>
            </a:r>
            <a:endParaRPr lang="en-US" sz="1550" dirty="0">
              <a:latin typeface="Open Sans" panose="020B0604020202020204" charset="0"/>
              <a:ea typeface="Open Sans" panose="020B0604020202020204" charset="0"/>
              <a:cs typeface="Open Sans" panose="020B0604020202020204" charset="0"/>
            </a:endParaRPr>
          </a:p>
        </p:txBody>
      </p:sp>
      <p:sp>
        <p:nvSpPr>
          <p:cNvPr id="13" name="Text 11"/>
          <p:cNvSpPr/>
          <p:nvPr/>
        </p:nvSpPr>
        <p:spPr>
          <a:xfrm>
            <a:off x="7572494" y="4736068"/>
            <a:ext cx="289762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Mevcut kampanyaları düzenleme/silme</a:t>
            </a:r>
            <a:endParaRPr lang="en-US" sz="1550" dirty="0">
              <a:latin typeface="Open Sans" panose="020B0604020202020204" charset="0"/>
              <a:ea typeface="Open Sans" panose="020B0604020202020204" charset="0"/>
              <a:cs typeface="Open Sans" panose="020B0604020202020204" charset="0"/>
            </a:endParaRPr>
          </a:p>
        </p:txBody>
      </p:sp>
      <p:sp>
        <p:nvSpPr>
          <p:cNvPr id="14" name="Text 12"/>
          <p:cNvSpPr/>
          <p:nvPr/>
        </p:nvSpPr>
        <p:spPr>
          <a:xfrm>
            <a:off x="7572494" y="5440561"/>
            <a:ext cx="289762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Kampanya kartlarını indirme</a:t>
            </a:r>
            <a:endParaRPr lang="en-US" sz="1550" dirty="0">
              <a:latin typeface="Open Sans" panose="020B0604020202020204" charset="0"/>
              <a:ea typeface="Open Sans" panose="020B0604020202020204" charset="0"/>
              <a:cs typeface="Open Sans" panose="020B0604020202020204" charset="0"/>
            </a:endParaRPr>
          </a:p>
        </p:txBody>
      </p:sp>
      <p:sp>
        <p:nvSpPr>
          <p:cNvPr id="15" name="Text 13"/>
          <p:cNvSpPr/>
          <p:nvPr/>
        </p:nvSpPr>
        <p:spPr>
          <a:xfrm>
            <a:off x="10961846" y="384059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Sipariş Yönetimi</a:t>
            </a:r>
            <a:endParaRPr lang="en-US" sz="1950" dirty="0">
              <a:latin typeface="Open Sans" panose="020B0604020202020204" charset="0"/>
              <a:ea typeface="Open Sans" panose="020B0604020202020204" charset="0"/>
              <a:cs typeface="Open Sans" panose="020B0604020202020204" charset="0"/>
            </a:endParaRPr>
          </a:p>
        </p:txBody>
      </p:sp>
      <p:sp>
        <p:nvSpPr>
          <p:cNvPr id="16" name="Text 14"/>
          <p:cNvSpPr/>
          <p:nvPr/>
        </p:nvSpPr>
        <p:spPr>
          <a:xfrm>
            <a:off x="10961846" y="4349115"/>
            <a:ext cx="289762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Aktif siparişleri görüntüleme</a:t>
            </a:r>
            <a:endParaRPr lang="en-US" sz="1550" dirty="0">
              <a:latin typeface="Open Sans" panose="020B0604020202020204" charset="0"/>
              <a:ea typeface="Open Sans" panose="020B0604020202020204" charset="0"/>
              <a:cs typeface="Open Sans" panose="020B0604020202020204" charset="0"/>
            </a:endParaRPr>
          </a:p>
        </p:txBody>
      </p:sp>
      <p:sp>
        <p:nvSpPr>
          <p:cNvPr id="17" name="Text 15"/>
          <p:cNvSpPr/>
          <p:nvPr/>
        </p:nvSpPr>
        <p:spPr>
          <a:xfrm>
            <a:off x="10961846" y="5053608"/>
            <a:ext cx="289762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Sipariş durumlarını güncelleme</a:t>
            </a:r>
            <a:endParaRPr lang="en-US" sz="1550" dirty="0">
              <a:latin typeface="Open Sans" panose="020B0604020202020204" charset="0"/>
              <a:ea typeface="Open Sans" panose="020B0604020202020204" charset="0"/>
              <a:cs typeface="Open Sans" panose="020B0604020202020204" charset="0"/>
            </a:endParaRPr>
          </a:p>
        </p:txBody>
      </p:sp>
      <p:sp>
        <p:nvSpPr>
          <p:cNvPr id="18" name="Text 16"/>
          <p:cNvSpPr/>
          <p:nvPr/>
        </p:nvSpPr>
        <p:spPr>
          <a:xfrm>
            <a:off x="10961846" y="5758101"/>
            <a:ext cx="289762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Sipariş geçmişini görüntüleme</a:t>
            </a:r>
            <a:endParaRPr lang="en-US" sz="1550" dirty="0">
              <a:latin typeface="Open Sans" panose="020B0604020202020204" charset="0"/>
              <a:ea typeface="Open Sans" panose="020B0604020202020204" charset="0"/>
              <a:cs typeface="Open Sans" panose="020B0604020202020204" charset="0"/>
            </a:endParaRPr>
          </a:p>
        </p:txBody>
      </p:sp>
      <p:pic>
        <p:nvPicPr>
          <p:cNvPr id="19" name="Resim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074" y="7552928"/>
            <a:ext cx="1938326" cy="5620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729038"/>
            <a:ext cx="11017210" cy="620078"/>
          </a:xfrm>
          <a:prstGeom prst="rect">
            <a:avLst/>
          </a:prstGeom>
          <a:noFill/>
          <a:ln/>
        </p:spPr>
        <p:txBody>
          <a:bodyPr wrap="none" lIns="0" tIns="0" rIns="0" bIns="0" rtlCol="0" anchor="t"/>
          <a:lstStyle/>
          <a:p>
            <a:pPr marL="0" indent="0" algn="l">
              <a:lnSpc>
                <a:spcPts val="4850"/>
              </a:lnSpc>
              <a:buNone/>
            </a:pPr>
            <a:r>
              <a:rPr lang="en-US" sz="3900" b="1" dirty="0">
                <a:solidFill>
                  <a:srgbClr val="403C4E"/>
                </a:solidFill>
                <a:latin typeface="Open Sans" panose="020B0604020202020204" charset="0"/>
                <a:ea typeface="Open Sans" panose="020B0604020202020204" charset="0"/>
                <a:cs typeface="Open Sans" panose="020B0604020202020204" charset="0"/>
              </a:rPr>
              <a:t>Fonksiyonel Gereksinimler: Müşteri Arayüzü</a:t>
            </a:r>
            <a:endParaRPr lang="en-US" sz="3900" dirty="0">
              <a:latin typeface="Open Sans" panose="020B0604020202020204" charset="0"/>
              <a:ea typeface="Open Sans" panose="020B0604020202020204" charset="0"/>
              <a:cs typeface="Open Sans" panose="020B0604020202020204" charset="0"/>
            </a:endParaRPr>
          </a:p>
        </p:txBody>
      </p:sp>
      <p:sp>
        <p:nvSpPr>
          <p:cNvPr id="4" name="Text 1"/>
          <p:cNvSpPr/>
          <p:nvPr/>
        </p:nvSpPr>
        <p:spPr>
          <a:xfrm>
            <a:off x="793790" y="464677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Müşteri arayüzü, kullanıcıların QR kod ile kampanyalara ve menüye kolayca erişmesini, sipariş oluşturmasını ve siparişlerini takip etmesini sağlar. Bu arayüz, müşteri deneyimini iyileştirmeye odaklanmıştır.</a:t>
            </a:r>
            <a:endParaRPr lang="en-US" sz="1550" dirty="0">
              <a:latin typeface="Open Sans" panose="020B0604020202020204" charset="0"/>
              <a:ea typeface="Open Sans" panose="020B0604020202020204" charset="0"/>
              <a:cs typeface="Open Sans" panose="020B0604020202020204" charset="0"/>
            </a:endParaRPr>
          </a:p>
        </p:txBody>
      </p:sp>
      <p:sp>
        <p:nvSpPr>
          <p:cNvPr id="5" name="Shape 2"/>
          <p:cNvSpPr/>
          <p:nvPr/>
        </p:nvSpPr>
        <p:spPr>
          <a:xfrm>
            <a:off x="793790" y="5505093"/>
            <a:ext cx="6422231" cy="1476256"/>
          </a:xfrm>
          <a:prstGeom prst="roundRect">
            <a:avLst>
              <a:gd name="adj" fmla="val 5647"/>
            </a:avLst>
          </a:prstGeom>
          <a:solidFill>
            <a:srgbClr val="FFD8CC"/>
          </a:solidFill>
          <a:ln w="7620">
            <a:solidFill>
              <a:srgbClr val="E5BEB2"/>
            </a:solidFill>
            <a:prstDash val="solid"/>
          </a:ln>
        </p:spPr>
      </p:sp>
      <p:sp>
        <p:nvSpPr>
          <p:cNvPr id="6" name="Text 3"/>
          <p:cNvSpPr/>
          <p:nvPr/>
        </p:nvSpPr>
        <p:spPr>
          <a:xfrm>
            <a:off x="999768" y="5711071"/>
            <a:ext cx="2999422"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Kampanya Görüntüleme</a:t>
            </a:r>
            <a:endParaRPr lang="en-US" sz="1950" dirty="0">
              <a:latin typeface="Open Sans" panose="020B0604020202020204" charset="0"/>
              <a:ea typeface="Open Sans" panose="020B0604020202020204" charset="0"/>
              <a:cs typeface="Open Sans" panose="020B0604020202020204" charset="0"/>
            </a:endParaRPr>
          </a:p>
        </p:txBody>
      </p:sp>
      <p:sp>
        <p:nvSpPr>
          <p:cNvPr id="7" name="Text 4"/>
          <p:cNvSpPr/>
          <p:nvPr/>
        </p:nvSpPr>
        <p:spPr>
          <a:xfrm>
            <a:off x="999768" y="6140291"/>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QR kod ile kampanya detaylarına erişim ve kampanya kartlarını inceleme.</a:t>
            </a:r>
            <a:endParaRPr lang="en-US" sz="1550" dirty="0">
              <a:latin typeface="Open Sans" panose="020B0604020202020204" charset="0"/>
              <a:ea typeface="Open Sans" panose="020B0604020202020204" charset="0"/>
              <a:cs typeface="Open Sans" panose="020B0604020202020204" charset="0"/>
            </a:endParaRPr>
          </a:p>
        </p:txBody>
      </p:sp>
      <p:sp>
        <p:nvSpPr>
          <p:cNvPr id="8" name="Shape 5"/>
          <p:cNvSpPr/>
          <p:nvPr/>
        </p:nvSpPr>
        <p:spPr>
          <a:xfrm>
            <a:off x="7414379" y="5505093"/>
            <a:ext cx="6422231" cy="1476256"/>
          </a:xfrm>
          <a:prstGeom prst="roundRect">
            <a:avLst>
              <a:gd name="adj" fmla="val 5647"/>
            </a:avLst>
          </a:prstGeom>
          <a:solidFill>
            <a:srgbClr val="FFD8CC"/>
          </a:solidFill>
          <a:ln w="7620">
            <a:solidFill>
              <a:srgbClr val="E5BEB2"/>
            </a:solidFill>
            <a:prstDash val="solid"/>
          </a:ln>
        </p:spPr>
      </p:sp>
      <p:sp>
        <p:nvSpPr>
          <p:cNvPr id="9" name="Text 6"/>
          <p:cNvSpPr/>
          <p:nvPr/>
        </p:nvSpPr>
        <p:spPr>
          <a:xfrm>
            <a:off x="7620357" y="571107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Sipariş İşlemleri</a:t>
            </a:r>
            <a:endParaRPr lang="en-US" sz="1950" dirty="0">
              <a:latin typeface="Open Sans" panose="020B0604020202020204" charset="0"/>
              <a:ea typeface="Open Sans" panose="020B0604020202020204" charset="0"/>
              <a:cs typeface="Open Sans" panose="020B0604020202020204" charset="0"/>
            </a:endParaRPr>
          </a:p>
        </p:txBody>
      </p:sp>
      <p:sp>
        <p:nvSpPr>
          <p:cNvPr id="10" name="Text 7"/>
          <p:cNvSpPr/>
          <p:nvPr/>
        </p:nvSpPr>
        <p:spPr>
          <a:xfrm>
            <a:off x="7620357" y="6140291"/>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Sepete ürün ekleme, sipariş oluşturma ve sipariş takibi.</a:t>
            </a:r>
            <a:endParaRPr lang="en-US" sz="1550" dirty="0">
              <a:latin typeface="Open Sans" panose="020B0604020202020204" charset="0"/>
              <a:ea typeface="Open Sans" panose="020B0604020202020204" charset="0"/>
              <a:cs typeface="Open Sans" panose="020B0604020202020204" charset="0"/>
            </a:endParaRPr>
          </a:p>
        </p:txBody>
      </p:sp>
      <p:pic>
        <p:nvPicPr>
          <p:cNvPr id="11" name="Resim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074" y="7552928"/>
            <a:ext cx="1938326" cy="56205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47462"/>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403C4E"/>
                </a:solidFill>
                <a:latin typeface="Open Sans" panose="020B0604020202020204" charset="0"/>
                <a:ea typeface="Open Sans" panose="020B0604020202020204" charset="0"/>
                <a:cs typeface="Open Sans" panose="020B0604020202020204" charset="0"/>
              </a:rPr>
              <a:t>Fonksiyonel Olmayan Gereksinimler</a:t>
            </a:r>
            <a:endParaRPr lang="en-US" sz="3900" dirty="0">
              <a:latin typeface="Open Sans" panose="020B0604020202020204" charset="0"/>
              <a:ea typeface="Open Sans" panose="020B0604020202020204" charset="0"/>
              <a:cs typeface="Open Sans" panose="020B0604020202020204" charset="0"/>
            </a:endParaRPr>
          </a:p>
        </p:txBody>
      </p:sp>
      <p:sp>
        <p:nvSpPr>
          <p:cNvPr id="4" name="Text 1"/>
          <p:cNvSpPr/>
          <p:nvPr/>
        </p:nvSpPr>
        <p:spPr>
          <a:xfrm>
            <a:off x="793790" y="2185273"/>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Projenin performans, güvenlik ve kullanılabilirlik açısından belirli standartları karşılaması gerekmektedir. Bu gereksinimler, uygulamanın sorunsuz ve güvenli bir şekilde çalışmasını sağlar.</a:t>
            </a:r>
            <a:endParaRPr lang="en-US" sz="1550" dirty="0">
              <a:latin typeface="Open Sans" panose="020B0604020202020204" charset="0"/>
              <a:ea typeface="Open Sans" panose="020B0604020202020204" charset="0"/>
              <a:cs typeface="Open Sans" panose="020B0604020202020204" charset="0"/>
            </a:endParaRPr>
          </a:p>
        </p:txBody>
      </p:sp>
      <p:pic>
        <p:nvPicPr>
          <p:cNvPr id="5" name="Image 1" descr="preencoded.png"/>
          <p:cNvPicPr>
            <a:picLocks noChangeAspect="1"/>
          </p:cNvPicPr>
          <p:nvPr/>
        </p:nvPicPr>
        <p:blipFill>
          <a:blip r:embed="rId4"/>
          <a:stretch>
            <a:fillRect/>
          </a:stretch>
        </p:blipFill>
        <p:spPr>
          <a:xfrm>
            <a:off x="793790" y="3361134"/>
            <a:ext cx="496133" cy="496133"/>
          </a:xfrm>
          <a:prstGeom prst="rect">
            <a:avLst/>
          </a:prstGeom>
        </p:spPr>
      </p:pic>
      <p:sp>
        <p:nvSpPr>
          <p:cNvPr id="6" name="Text 2"/>
          <p:cNvSpPr/>
          <p:nvPr/>
        </p:nvSpPr>
        <p:spPr>
          <a:xfrm>
            <a:off x="1537930" y="347888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Performans</a:t>
            </a:r>
            <a:endParaRPr lang="en-US" sz="1950" dirty="0">
              <a:latin typeface="Open Sans" panose="020B0604020202020204" charset="0"/>
              <a:ea typeface="Open Sans" panose="020B0604020202020204" charset="0"/>
              <a:cs typeface="Open Sans" panose="020B0604020202020204" charset="0"/>
            </a:endParaRPr>
          </a:p>
        </p:txBody>
      </p:sp>
      <p:sp>
        <p:nvSpPr>
          <p:cNvPr id="7" name="Text 3"/>
          <p:cNvSpPr/>
          <p:nvPr/>
        </p:nvSpPr>
        <p:spPr>
          <a:xfrm>
            <a:off x="1537930" y="3908108"/>
            <a:ext cx="6812280" cy="63507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Sayfa yüklenme süresi 3 saniyeden az, QR kod oluşturma 1 saniyeden az, kampanya kartı indirme 5 saniyeden az olmalı.</a:t>
            </a:r>
            <a:endParaRPr lang="en-US" sz="1550" dirty="0">
              <a:latin typeface="Open Sans" panose="020B0604020202020204" charset="0"/>
              <a:ea typeface="Open Sans" panose="020B0604020202020204" charset="0"/>
              <a:cs typeface="Open Sans" panose="020B0604020202020204" charset="0"/>
            </a:endParaRPr>
          </a:p>
        </p:txBody>
      </p:sp>
      <p:pic>
        <p:nvPicPr>
          <p:cNvPr id="8" name="Image 2" descr="preencoded.png"/>
          <p:cNvPicPr>
            <a:picLocks noChangeAspect="1"/>
          </p:cNvPicPr>
          <p:nvPr/>
        </p:nvPicPr>
        <p:blipFill>
          <a:blip r:embed="rId5"/>
          <a:stretch>
            <a:fillRect/>
          </a:stretch>
        </p:blipFill>
        <p:spPr>
          <a:xfrm>
            <a:off x="793790" y="5039320"/>
            <a:ext cx="496133" cy="496133"/>
          </a:xfrm>
          <a:prstGeom prst="rect">
            <a:avLst/>
          </a:prstGeom>
        </p:spPr>
      </p:pic>
      <p:sp>
        <p:nvSpPr>
          <p:cNvPr id="9" name="Text 4"/>
          <p:cNvSpPr/>
          <p:nvPr/>
        </p:nvSpPr>
        <p:spPr>
          <a:xfrm>
            <a:off x="1537930" y="515707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Güvenlik</a:t>
            </a:r>
            <a:endParaRPr lang="en-US" sz="1950" dirty="0">
              <a:latin typeface="Open Sans" panose="020B0604020202020204" charset="0"/>
              <a:ea typeface="Open Sans" panose="020B0604020202020204" charset="0"/>
              <a:cs typeface="Open Sans" panose="020B0604020202020204" charset="0"/>
            </a:endParaRPr>
          </a:p>
        </p:txBody>
      </p:sp>
      <p:sp>
        <p:nvSpPr>
          <p:cNvPr id="10" name="Text 5"/>
          <p:cNvSpPr/>
          <p:nvPr/>
        </p:nvSpPr>
        <p:spPr>
          <a:xfrm>
            <a:off x="1537930" y="5586293"/>
            <a:ext cx="6812280" cy="63507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Admin paneli için güvenli kimlik doğrulama, CORS koruması ve hassas verilerin şifrelenmesi.</a:t>
            </a:r>
            <a:endParaRPr lang="en-US" sz="1550" dirty="0">
              <a:latin typeface="Open Sans" panose="020B0604020202020204" charset="0"/>
              <a:ea typeface="Open Sans" panose="020B0604020202020204" charset="0"/>
              <a:cs typeface="Open Sans" panose="020B0604020202020204" charset="0"/>
            </a:endParaRPr>
          </a:p>
        </p:txBody>
      </p:sp>
      <p:pic>
        <p:nvPicPr>
          <p:cNvPr id="11" name="Image 3" descr="preencoded.png"/>
          <p:cNvPicPr>
            <a:picLocks noChangeAspect="1"/>
          </p:cNvPicPr>
          <p:nvPr/>
        </p:nvPicPr>
        <p:blipFill>
          <a:blip r:embed="rId6"/>
          <a:stretch>
            <a:fillRect/>
          </a:stretch>
        </p:blipFill>
        <p:spPr>
          <a:xfrm>
            <a:off x="793790" y="6717506"/>
            <a:ext cx="496133" cy="496133"/>
          </a:xfrm>
          <a:prstGeom prst="rect">
            <a:avLst/>
          </a:prstGeom>
        </p:spPr>
      </p:pic>
      <p:sp>
        <p:nvSpPr>
          <p:cNvPr id="12" name="Text 6"/>
          <p:cNvSpPr/>
          <p:nvPr/>
        </p:nvSpPr>
        <p:spPr>
          <a:xfrm>
            <a:off x="1537930" y="683525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Kullanılabilirlik</a:t>
            </a:r>
            <a:endParaRPr lang="en-US" sz="1950" dirty="0">
              <a:latin typeface="Open Sans" panose="020B0604020202020204" charset="0"/>
              <a:ea typeface="Open Sans" panose="020B0604020202020204" charset="0"/>
              <a:cs typeface="Open Sans" panose="020B0604020202020204" charset="0"/>
            </a:endParaRPr>
          </a:p>
        </p:txBody>
      </p:sp>
      <p:sp>
        <p:nvSpPr>
          <p:cNvPr id="13" name="Text 7"/>
          <p:cNvSpPr/>
          <p:nvPr/>
        </p:nvSpPr>
        <p:spPr>
          <a:xfrm>
            <a:off x="1537930" y="7264479"/>
            <a:ext cx="6812280"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Responsive tasarım, kolay navigasyon ve Türkçe dil desteği.</a:t>
            </a:r>
            <a:endParaRPr lang="en-US" sz="1550" dirty="0">
              <a:latin typeface="Open Sans" panose="020B0604020202020204" charset="0"/>
              <a:ea typeface="Open Sans" panose="020B0604020202020204" charset="0"/>
              <a:cs typeface="Open Sans" panose="020B06040202020202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76419"/>
            <a:ext cx="6880622" cy="620078"/>
          </a:xfrm>
          <a:prstGeom prst="rect">
            <a:avLst/>
          </a:prstGeom>
          <a:noFill/>
          <a:ln/>
        </p:spPr>
        <p:txBody>
          <a:bodyPr wrap="none" lIns="0" tIns="0" rIns="0" bIns="0" rtlCol="0" anchor="t"/>
          <a:lstStyle/>
          <a:p>
            <a:pPr marL="0" indent="0" algn="l">
              <a:lnSpc>
                <a:spcPts val="4850"/>
              </a:lnSpc>
              <a:buNone/>
            </a:pPr>
            <a:r>
              <a:rPr lang="en-US" sz="3900" b="1" dirty="0">
                <a:solidFill>
                  <a:srgbClr val="403C4E"/>
                </a:solidFill>
                <a:latin typeface="Open Sans" panose="020B0604020202020204" charset="0"/>
                <a:ea typeface="Open Sans" panose="020B0604020202020204" charset="0"/>
                <a:cs typeface="Open Sans" panose="020B0604020202020204" charset="0"/>
              </a:rPr>
              <a:t>Teknik Özellikler ve Mimari</a:t>
            </a:r>
            <a:endParaRPr lang="en-US" sz="3900" dirty="0">
              <a:latin typeface="Open Sans" panose="020B0604020202020204" charset="0"/>
              <a:ea typeface="Open Sans" panose="020B0604020202020204" charset="0"/>
              <a:cs typeface="Open Sans" panose="020B0604020202020204" charset="0"/>
            </a:endParaRPr>
          </a:p>
        </p:txBody>
      </p:sp>
      <p:sp>
        <p:nvSpPr>
          <p:cNvPr id="4" name="Text 1"/>
          <p:cNvSpPr/>
          <p:nvPr/>
        </p:nvSpPr>
        <p:spPr>
          <a:xfrm>
            <a:off x="6280190" y="1794153"/>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QR Pizza projesi, modern web teknolojileri kullanılarak geliştirilmiştir. Frontend, HTML5, CSS3 ve JavaScript ile Tailwind CSS kullanırken, Backend Node.js, Express.js ve PostgreSQL ile üç katmanlı mimariyi benimser.</a:t>
            </a:r>
            <a:endParaRPr lang="en-US" sz="1550" dirty="0">
              <a:latin typeface="Open Sans" panose="020B0604020202020204" charset="0"/>
              <a:ea typeface="Open Sans" panose="020B0604020202020204" charset="0"/>
              <a:cs typeface="Open Sans" panose="020B0604020202020204" charset="0"/>
            </a:endParaRPr>
          </a:p>
        </p:txBody>
      </p:sp>
      <p:pic>
        <p:nvPicPr>
          <p:cNvPr id="5" name="Image 1" descr="preencoded.png"/>
          <p:cNvPicPr>
            <a:picLocks noChangeAspect="1"/>
          </p:cNvPicPr>
          <p:nvPr/>
        </p:nvPicPr>
        <p:blipFill>
          <a:blip r:embed="rId4"/>
          <a:stretch>
            <a:fillRect/>
          </a:stretch>
        </p:blipFill>
        <p:spPr>
          <a:xfrm>
            <a:off x="6280190" y="2970014"/>
            <a:ext cx="992267" cy="1461016"/>
          </a:xfrm>
          <a:prstGeom prst="rect">
            <a:avLst/>
          </a:prstGeom>
        </p:spPr>
      </p:pic>
      <p:sp>
        <p:nvSpPr>
          <p:cNvPr id="6" name="Text 2"/>
          <p:cNvSpPr/>
          <p:nvPr/>
        </p:nvSpPr>
        <p:spPr>
          <a:xfrm>
            <a:off x="7470815" y="316837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Frontend</a:t>
            </a:r>
            <a:endParaRPr lang="en-US" sz="1950" dirty="0">
              <a:latin typeface="Open Sans" panose="020B0604020202020204" charset="0"/>
              <a:ea typeface="Open Sans" panose="020B0604020202020204" charset="0"/>
              <a:cs typeface="Open Sans" panose="020B0604020202020204" charset="0"/>
            </a:endParaRPr>
          </a:p>
        </p:txBody>
      </p:sp>
      <p:sp>
        <p:nvSpPr>
          <p:cNvPr id="7" name="Text 3"/>
          <p:cNvSpPr/>
          <p:nvPr/>
        </p:nvSpPr>
        <p:spPr>
          <a:xfrm>
            <a:off x="7470815" y="3597593"/>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HTML5, CSS3, JavaScript, Tailwind CSS, Responsive tasarım, HTML2Canvas, SweetAlert2.</a:t>
            </a:r>
            <a:endParaRPr lang="en-US" sz="1550" dirty="0">
              <a:latin typeface="Open Sans" panose="020B0604020202020204" charset="0"/>
              <a:ea typeface="Open Sans" panose="020B0604020202020204" charset="0"/>
              <a:cs typeface="Open Sans" panose="020B0604020202020204" charset="0"/>
            </a:endParaRPr>
          </a:p>
        </p:txBody>
      </p:sp>
      <p:pic>
        <p:nvPicPr>
          <p:cNvPr id="8" name="Image 2" descr="preencoded.png"/>
          <p:cNvPicPr>
            <a:picLocks noChangeAspect="1"/>
          </p:cNvPicPr>
          <p:nvPr/>
        </p:nvPicPr>
        <p:blipFill>
          <a:blip r:embed="rId5"/>
          <a:stretch>
            <a:fillRect/>
          </a:stretch>
        </p:blipFill>
        <p:spPr>
          <a:xfrm>
            <a:off x="6280190" y="4431030"/>
            <a:ext cx="992267" cy="1461016"/>
          </a:xfrm>
          <a:prstGeom prst="rect">
            <a:avLst/>
          </a:prstGeom>
        </p:spPr>
      </p:pic>
      <p:sp>
        <p:nvSpPr>
          <p:cNvPr id="9" name="Text 4"/>
          <p:cNvSpPr/>
          <p:nvPr/>
        </p:nvSpPr>
        <p:spPr>
          <a:xfrm>
            <a:off x="7470815" y="462938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Backend</a:t>
            </a:r>
            <a:endParaRPr lang="en-US" sz="1950" dirty="0">
              <a:latin typeface="Open Sans" panose="020B0604020202020204" charset="0"/>
              <a:ea typeface="Open Sans" panose="020B0604020202020204" charset="0"/>
              <a:cs typeface="Open Sans" panose="020B0604020202020204" charset="0"/>
            </a:endParaRPr>
          </a:p>
        </p:txBody>
      </p:sp>
      <p:sp>
        <p:nvSpPr>
          <p:cNvPr id="10" name="Text 5"/>
          <p:cNvSpPr/>
          <p:nvPr/>
        </p:nvSpPr>
        <p:spPr>
          <a:xfrm>
            <a:off x="7470815" y="5058608"/>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Node.js, Express.js, PostgreSQL, Prisma ORM, Üç katmanlı mimari, RESTful API, JWT kimlik doğrulama.</a:t>
            </a:r>
            <a:endParaRPr lang="en-US" sz="1550" dirty="0">
              <a:latin typeface="Open Sans" panose="020B0604020202020204" charset="0"/>
              <a:ea typeface="Open Sans" panose="020B0604020202020204" charset="0"/>
              <a:cs typeface="Open Sans" panose="020B0604020202020204" charset="0"/>
            </a:endParaRPr>
          </a:p>
        </p:txBody>
      </p:sp>
      <p:pic>
        <p:nvPicPr>
          <p:cNvPr id="11" name="Image 3" descr="preencoded.png"/>
          <p:cNvPicPr>
            <a:picLocks noChangeAspect="1"/>
          </p:cNvPicPr>
          <p:nvPr/>
        </p:nvPicPr>
        <p:blipFill>
          <a:blip r:embed="rId6"/>
          <a:stretch>
            <a:fillRect/>
          </a:stretch>
        </p:blipFill>
        <p:spPr>
          <a:xfrm>
            <a:off x="6280190" y="5892046"/>
            <a:ext cx="992267" cy="1461016"/>
          </a:xfrm>
          <a:prstGeom prst="rect">
            <a:avLst/>
          </a:prstGeom>
        </p:spPr>
      </p:pic>
      <p:sp>
        <p:nvSpPr>
          <p:cNvPr id="12" name="Text 6"/>
          <p:cNvSpPr/>
          <p:nvPr/>
        </p:nvSpPr>
        <p:spPr>
          <a:xfrm>
            <a:off x="7470815" y="609040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Entegrasyonlar</a:t>
            </a:r>
            <a:endParaRPr lang="en-US" sz="1950" dirty="0">
              <a:latin typeface="Open Sans" panose="020B0604020202020204" charset="0"/>
              <a:ea typeface="Open Sans" panose="020B0604020202020204" charset="0"/>
              <a:cs typeface="Open Sans" panose="020B0604020202020204" charset="0"/>
            </a:endParaRPr>
          </a:p>
        </p:txBody>
      </p:sp>
      <p:sp>
        <p:nvSpPr>
          <p:cNvPr id="13" name="Text 7"/>
          <p:cNvSpPr/>
          <p:nvPr/>
        </p:nvSpPr>
        <p:spPr>
          <a:xfrm>
            <a:off x="7470815" y="6519624"/>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JWT kimlik doğrulama, Resim işleme, QR kod oluşturma servisi, Dosya indirme işlemleri.</a:t>
            </a:r>
            <a:endParaRPr lang="en-US" sz="1550" dirty="0">
              <a:latin typeface="Open Sans" panose="020B0604020202020204" charset="0"/>
              <a:ea typeface="Open Sans" panose="020B0604020202020204" charset="0"/>
              <a:cs typeface="Open Sans" panose="020B0604020202020204" charset="0"/>
            </a:endParaRPr>
          </a:p>
        </p:txBody>
      </p:sp>
      <p:pic>
        <p:nvPicPr>
          <p:cNvPr id="14" name="Resim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92074" y="7552928"/>
            <a:ext cx="1938326" cy="56205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23023"/>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403C4E"/>
                </a:solidFill>
                <a:latin typeface="Open Sans" panose="020B0604020202020204" charset="0"/>
                <a:ea typeface="Open Sans" panose="020B0604020202020204" charset="0"/>
                <a:cs typeface="Open Sans" panose="020B0604020202020204" charset="0"/>
              </a:rPr>
              <a:t>Veritabanı Şeması ve Başarı Kriterleri</a:t>
            </a:r>
            <a:endParaRPr lang="en-US" sz="3900" dirty="0">
              <a:latin typeface="Open Sans" panose="020B0604020202020204" charset="0"/>
              <a:ea typeface="Open Sans" panose="020B0604020202020204" charset="0"/>
              <a:cs typeface="Open Sans" panose="020B0604020202020204" charset="0"/>
            </a:endParaRPr>
          </a:p>
        </p:txBody>
      </p:sp>
      <p:sp>
        <p:nvSpPr>
          <p:cNvPr id="4" name="Text 1"/>
          <p:cNvSpPr/>
          <p:nvPr/>
        </p:nvSpPr>
        <p:spPr>
          <a:xfrm>
            <a:off x="6280190" y="286083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Veritabanı şeması, kullanıcılar, kampanyalar, pizzalar, kategoriler, siparişler ve sipariş öğeleri gibi temel varlıkları içerir. Projenin başarısı, müşteri sipariş sürecinin hızlandırılması ve restoran operasyonlarının dijitalleşmesiyle ölçülür.</a:t>
            </a:r>
            <a:endParaRPr lang="en-US" sz="1550" dirty="0">
              <a:latin typeface="Open Sans" panose="020B0604020202020204" charset="0"/>
              <a:ea typeface="Open Sans" panose="020B0604020202020204" charset="0"/>
              <a:cs typeface="Open Sans" panose="020B0604020202020204" charset="0"/>
            </a:endParaRPr>
          </a:p>
        </p:txBody>
      </p:sp>
      <p:sp>
        <p:nvSpPr>
          <p:cNvPr id="5" name="Shape 2"/>
          <p:cNvSpPr/>
          <p:nvPr/>
        </p:nvSpPr>
        <p:spPr>
          <a:xfrm>
            <a:off x="6280190" y="4036695"/>
            <a:ext cx="7556421" cy="2869763"/>
          </a:xfrm>
          <a:prstGeom prst="roundRect">
            <a:avLst>
              <a:gd name="adj" fmla="val 2905"/>
            </a:avLst>
          </a:prstGeom>
          <a:noFill/>
          <a:ln w="7620">
            <a:solidFill>
              <a:srgbClr val="000000">
                <a:alpha val="8000"/>
              </a:srgbClr>
            </a:solidFill>
            <a:prstDash val="solid"/>
          </a:ln>
        </p:spPr>
      </p:sp>
      <p:sp>
        <p:nvSpPr>
          <p:cNvPr id="6" name="Shape 3"/>
          <p:cNvSpPr/>
          <p:nvPr/>
        </p:nvSpPr>
        <p:spPr>
          <a:xfrm>
            <a:off x="6287810" y="4044315"/>
            <a:ext cx="7541181" cy="570905"/>
          </a:xfrm>
          <a:prstGeom prst="rect">
            <a:avLst/>
          </a:prstGeom>
          <a:solidFill>
            <a:srgbClr val="FFFFFF">
              <a:alpha val="4000"/>
            </a:srgbClr>
          </a:solidFill>
          <a:ln/>
        </p:spPr>
      </p:sp>
      <p:sp>
        <p:nvSpPr>
          <p:cNvPr id="7" name="Text 4"/>
          <p:cNvSpPr/>
          <p:nvPr/>
        </p:nvSpPr>
        <p:spPr>
          <a:xfrm>
            <a:off x="6486168" y="4170998"/>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Müşteri Sipariş Süreci</a:t>
            </a:r>
            <a:endParaRPr lang="en-US" sz="1550" dirty="0">
              <a:latin typeface="Open Sans" panose="020B0604020202020204" charset="0"/>
              <a:ea typeface="Open Sans" panose="020B0604020202020204" charset="0"/>
              <a:cs typeface="Open Sans" panose="020B0604020202020204" charset="0"/>
            </a:endParaRPr>
          </a:p>
        </p:txBody>
      </p:sp>
      <p:sp>
        <p:nvSpPr>
          <p:cNvPr id="8" name="Text 5"/>
          <p:cNvSpPr/>
          <p:nvPr/>
        </p:nvSpPr>
        <p:spPr>
          <a:xfrm>
            <a:off x="10260568" y="4170998"/>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Hızlandırılması</a:t>
            </a:r>
            <a:endParaRPr lang="en-US" sz="1550" dirty="0">
              <a:latin typeface="Open Sans" panose="020B0604020202020204" charset="0"/>
              <a:ea typeface="Open Sans" panose="020B0604020202020204" charset="0"/>
              <a:cs typeface="Open Sans" panose="020B0604020202020204" charset="0"/>
            </a:endParaRPr>
          </a:p>
        </p:txBody>
      </p:sp>
      <p:sp>
        <p:nvSpPr>
          <p:cNvPr id="9" name="Shape 6"/>
          <p:cNvSpPr/>
          <p:nvPr/>
        </p:nvSpPr>
        <p:spPr>
          <a:xfrm>
            <a:off x="6287810" y="4615220"/>
            <a:ext cx="7541181" cy="570905"/>
          </a:xfrm>
          <a:prstGeom prst="rect">
            <a:avLst/>
          </a:prstGeom>
          <a:solidFill>
            <a:srgbClr val="000000">
              <a:alpha val="4000"/>
            </a:srgbClr>
          </a:solidFill>
          <a:ln/>
        </p:spPr>
      </p:sp>
      <p:sp>
        <p:nvSpPr>
          <p:cNvPr id="10" name="Text 7"/>
          <p:cNvSpPr/>
          <p:nvPr/>
        </p:nvSpPr>
        <p:spPr>
          <a:xfrm>
            <a:off x="6486168" y="4741902"/>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Restoran Operasyonları</a:t>
            </a:r>
            <a:endParaRPr lang="en-US" sz="1550" dirty="0">
              <a:latin typeface="Open Sans" panose="020B0604020202020204" charset="0"/>
              <a:ea typeface="Open Sans" panose="020B0604020202020204" charset="0"/>
              <a:cs typeface="Open Sans" panose="020B0604020202020204" charset="0"/>
            </a:endParaRPr>
          </a:p>
        </p:txBody>
      </p:sp>
      <p:sp>
        <p:nvSpPr>
          <p:cNvPr id="11" name="Text 8"/>
          <p:cNvSpPr/>
          <p:nvPr/>
        </p:nvSpPr>
        <p:spPr>
          <a:xfrm>
            <a:off x="10260568" y="4741902"/>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Dijitalleştirilmesi</a:t>
            </a:r>
            <a:endParaRPr lang="en-US" sz="1550" dirty="0">
              <a:latin typeface="Open Sans" panose="020B0604020202020204" charset="0"/>
              <a:ea typeface="Open Sans" panose="020B0604020202020204" charset="0"/>
              <a:cs typeface="Open Sans" panose="020B0604020202020204" charset="0"/>
            </a:endParaRPr>
          </a:p>
        </p:txBody>
      </p:sp>
      <p:sp>
        <p:nvSpPr>
          <p:cNvPr id="12" name="Shape 9"/>
          <p:cNvSpPr/>
          <p:nvPr/>
        </p:nvSpPr>
        <p:spPr>
          <a:xfrm>
            <a:off x="6287810" y="5186124"/>
            <a:ext cx="7541181" cy="570905"/>
          </a:xfrm>
          <a:prstGeom prst="rect">
            <a:avLst/>
          </a:prstGeom>
          <a:solidFill>
            <a:srgbClr val="FFFFFF">
              <a:alpha val="4000"/>
            </a:srgbClr>
          </a:solidFill>
          <a:ln/>
        </p:spPr>
      </p:sp>
      <p:sp>
        <p:nvSpPr>
          <p:cNvPr id="13" name="Text 10"/>
          <p:cNvSpPr/>
          <p:nvPr/>
        </p:nvSpPr>
        <p:spPr>
          <a:xfrm>
            <a:off x="6486168" y="5312807"/>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Kampanya Yönetimi</a:t>
            </a:r>
            <a:endParaRPr lang="en-US" sz="1550" dirty="0">
              <a:latin typeface="Open Sans" panose="020B0604020202020204" charset="0"/>
              <a:ea typeface="Open Sans" panose="020B0604020202020204" charset="0"/>
              <a:cs typeface="Open Sans" panose="020B0604020202020204" charset="0"/>
            </a:endParaRPr>
          </a:p>
        </p:txBody>
      </p:sp>
      <p:sp>
        <p:nvSpPr>
          <p:cNvPr id="14" name="Text 11"/>
          <p:cNvSpPr/>
          <p:nvPr/>
        </p:nvSpPr>
        <p:spPr>
          <a:xfrm>
            <a:off x="10260568" y="5312807"/>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Kolaylaştırılması</a:t>
            </a:r>
            <a:endParaRPr lang="en-US" sz="1550" dirty="0">
              <a:latin typeface="Open Sans" panose="020B0604020202020204" charset="0"/>
              <a:ea typeface="Open Sans" panose="020B0604020202020204" charset="0"/>
              <a:cs typeface="Open Sans" panose="020B0604020202020204" charset="0"/>
            </a:endParaRPr>
          </a:p>
        </p:txBody>
      </p:sp>
      <p:sp>
        <p:nvSpPr>
          <p:cNvPr id="15" name="Shape 12"/>
          <p:cNvSpPr/>
          <p:nvPr/>
        </p:nvSpPr>
        <p:spPr>
          <a:xfrm>
            <a:off x="6287810" y="5757029"/>
            <a:ext cx="7541181" cy="570905"/>
          </a:xfrm>
          <a:prstGeom prst="rect">
            <a:avLst/>
          </a:prstGeom>
          <a:solidFill>
            <a:srgbClr val="000000">
              <a:alpha val="4000"/>
            </a:srgbClr>
          </a:solidFill>
          <a:ln/>
        </p:spPr>
      </p:sp>
      <p:sp>
        <p:nvSpPr>
          <p:cNvPr id="16" name="Text 13"/>
          <p:cNvSpPr/>
          <p:nvPr/>
        </p:nvSpPr>
        <p:spPr>
          <a:xfrm>
            <a:off x="6486168" y="5883712"/>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Müşteri Memnuniyeti</a:t>
            </a:r>
            <a:endParaRPr lang="en-US" sz="1550" dirty="0">
              <a:latin typeface="Open Sans" panose="020B0604020202020204" charset="0"/>
              <a:ea typeface="Open Sans" panose="020B0604020202020204" charset="0"/>
              <a:cs typeface="Open Sans" panose="020B0604020202020204" charset="0"/>
            </a:endParaRPr>
          </a:p>
        </p:txBody>
      </p:sp>
      <p:sp>
        <p:nvSpPr>
          <p:cNvPr id="17" name="Text 14"/>
          <p:cNvSpPr/>
          <p:nvPr/>
        </p:nvSpPr>
        <p:spPr>
          <a:xfrm>
            <a:off x="10260568" y="5883712"/>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Artırılması</a:t>
            </a:r>
            <a:endParaRPr lang="en-US" sz="1550" dirty="0">
              <a:latin typeface="Open Sans" panose="020B0604020202020204" charset="0"/>
              <a:ea typeface="Open Sans" panose="020B0604020202020204" charset="0"/>
              <a:cs typeface="Open Sans" panose="020B0604020202020204" charset="0"/>
            </a:endParaRPr>
          </a:p>
        </p:txBody>
      </p:sp>
      <p:sp>
        <p:nvSpPr>
          <p:cNvPr id="18" name="Shape 15"/>
          <p:cNvSpPr/>
          <p:nvPr/>
        </p:nvSpPr>
        <p:spPr>
          <a:xfrm>
            <a:off x="6287810" y="6327934"/>
            <a:ext cx="7541181" cy="570905"/>
          </a:xfrm>
          <a:prstGeom prst="rect">
            <a:avLst/>
          </a:prstGeom>
          <a:solidFill>
            <a:srgbClr val="FFFFFF">
              <a:alpha val="4000"/>
            </a:srgbClr>
          </a:solidFill>
          <a:ln/>
        </p:spPr>
      </p:sp>
      <p:sp>
        <p:nvSpPr>
          <p:cNvPr id="19" name="Text 16"/>
          <p:cNvSpPr/>
          <p:nvPr/>
        </p:nvSpPr>
        <p:spPr>
          <a:xfrm>
            <a:off x="6486168" y="6454616"/>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İşletme Verimliliği</a:t>
            </a:r>
            <a:endParaRPr lang="en-US" sz="1550" dirty="0">
              <a:latin typeface="Open Sans" panose="020B0604020202020204" charset="0"/>
              <a:ea typeface="Open Sans" panose="020B0604020202020204" charset="0"/>
              <a:cs typeface="Open Sans" panose="020B0604020202020204" charset="0"/>
            </a:endParaRPr>
          </a:p>
        </p:txBody>
      </p:sp>
      <p:sp>
        <p:nvSpPr>
          <p:cNvPr id="20" name="Text 17"/>
          <p:cNvSpPr/>
          <p:nvPr/>
        </p:nvSpPr>
        <p:spPr>
          <a:xfrm>
            <a:off x="10260568" y="6454616"/>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Artırılması</a:t>
            </a:r>
            <a:endParaRPr lang="en-US" sz="1550" dirty="0">
              <a:latin typeface="Open Sans" panose="020B0604020202020204" charset="0"/>
              <a:ea typeface="Open Sans" panose="020B0604020202020204" charset="0"/>
              <a:cs typeface="Open Sans" panose="020B0604020202020204" charset="0"/>
            </a:endParaRPr>
          </a:p>
        </p:txBody>
      </p:sp>
      <p:pic>
        <p:nvPicPr>
          <p:cNvPr id="21" name="Resim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074" y="7552928"/>
            <a:ext cx="1938326" cy="56205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11887"/>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403C4E"/>
                </a:solidFill>
                <a:latin typeface="Open Sans" panose="020B0604020202020204" charset="0"/>
                <a:ea typeface="Open Sans" panose="020B0604020202020204" charset="0"/>
                <a:cs typeface="Open Sans" panose="020B0604020202020204" charset="0"/>
              </a:rPr>
              <a:t>Kısıtlamalar ve Gelecek Geliştirmeler</a:t>
            </a:r>
            <a:endParaRPr lang="en-US" sz="3900" dirty="0">
              <a:latin typeface="Open Sans" panose="020B0604020202020204" charset="0"/>
              <a:ea typeface="Open Sans" panose="020B0604020202020204" charset="0"/>
              <a:cs typeface="Open Sans" panose="020B0604020202020204" charset="0"/>
            </a:endParaRPr>
          </a:p>
        </p:txBody>
      </p:sp>
      <p:sp>
        <p:nvSpPr>
          <p:cNvPr id="4" name="Text 1"/>
          <p:cNvSpPr/>
          <p:nvPr/>
        </p:nvSpPr>
        <p:spPr>
          <a:xfrm>
            <a:off x="6280190" y="234969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anose="020B0604020202020204" charset="0"/>
                <a:ea typeface="Open Sans" panose="020B0604020202020204" charset="0"/>
                <a:cs typeface="Open Sans" panose="020B0604020202020204" charset="0"/>
              </a:rPr>
              <a:t>Projenin mevcut kısıtlamaları arasında tek restoran desteği ve sınırlı ödeme entegrasyonu bulunmaktadır. Gelecekteki geliştirmeler, gelişmiş raporlama, online ödeme ve müşteri yorumları gibi özelliklerle projenin kapsamını genişletecektir.</a:t>
            </a:r>
            <a:endParaRPr lang="en-US" sz="1550" dirty="0">
              <a:latin typeface="Open Sans" panose="020B0604020202020204" charset="0"/>
              <a:ea typeface="Open Sans" panose="020B0604020202020204" charset="0"/>
              <a:cs typeface="Open Sans" panose="020B0604020202020204" charset="0"/>
            </a:endParaRPr>
          </a:p>
        </p:txBody>
      </p:sp>
      <p:sp>
        <p:nvSpPr>
          <p:cNvPr id="5" name="Shape 2"/>
          <p:cNvSpPr/>
          <p:nvPr/>
        </p:nvSpPr>
        <p:spPr>
          <a:xfrm>
            <a:off x="6503432" y="3843099"/>
            <a:ext cx="22860" cy="3574613"/>
          </a:xfrm>
          <a:prstGeom prst="roundRect">
            <a:avLst>
              <a:gd name="adj" fmla="val 364651"/>
            </a:avLst>
          </a:prstGeom>
          <a:solidFill>
            <a:srgbClr val="E5BEB2"/>
          </a:solidFill>
          <a:ln/>
        </p:spPr>
      </p:sp>
      <p:sp>
        <p:nvSpPr>
          <p:cNvPr id="6" name="Shape 3"/>
          <p:cNvSpPr/>
          <p:nvPr/>
        </p:nvSpPr>
        <p:spPr>
          <a:xfrm>
            <a:off x="6703814" y="4054912"/>
            <a:ext cx="595313" cy="22860"/>
          </a:xfrm>
          <a:prstGeom prst="roundRect">
            <a:avLst>
              <a:gd name="adj" fmla="val 364651"/>
            </a:avLst>
          </a:prstGeom>
          <a:solidFill>
            <a:srgbClr val="E5BEB2"/>
          </a:solidFill>
          <a:ln/>
        </p:spPr>
      </p:sp>
      <p:sp>
        <p:nvSpPr>
          <p:cNvPr id="7" name="Shape 4"/>
          <p:cNvSpPr/>
          <p:nvPr/>
        </p:nvSpPr>
        <p:spPr>
          <a:xfrm>
            <a:off x="6280190" y="3843099"/>
            <a:ext cx="446484" cy="446484"/>
          </a:xfrm>
          <a:prstGeom prst="roundRect">
            <a:avLst>
              <a:gd name="adj" fmla="val 18670"/>
            </a:avLst>
          </a:prstGeom>
          <a:solidFill>
            <a:srgbClr val="FFD8CC"/>
          </a:solidFill>
          <a:ln w="7620">
            <a:solidFill>
              <a:srgbClr val="E5BEB2"/>
            </a:solidFill>
            <a:prstDash val="solid"/>
          </a:ln>
        </p:spPr>
      </p:sp>
      <p:sp>
        <p:nvSpPr>
          <p:cNvPr id="8" name="Text 5"/>
          <p:cNvSpPr/>
          <p:nvPr/>
        </p:nvSpPr>
        <p:spPr>
          <a:xfrm>
            <a:off x="6354604" y="3880306"/>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403C4E"/>
                </a:solidFill>
                <a:latin typeface="Open Sans" panose="020B0604020202020204" charset="0"/>
                <a:ea typeface="Open Sans" panose="020B0604020202020204" charset="0"/>
                <a:cs typeface="Open Sans" panose="020B0604020202020204" charset="0"/>
              </a:rPr>
              <a:t>1</a:t>
            </a:r>
            <a:endParaRPr lang="en-US" sz="2300" dirty="0">
              <a:latin typeface="Open Sans" panose="020B0604020202020204" charset="0"/>
              <a:ea typeface="Open Sans" panose="020B0604020202020204" charset="0"/>
              <a:cs typeface="Open Sans" panose="020B0604020202020204" charset="0"/>
            </a:endParaRPr>
          </a:p>
        </p:txBody>
      </p:sp>
      <p:sp>
        <p:nvSpPr>
          <p:cNvPr id="9" name="Text 6"/>
          <p:cNvSpPr/>
          <p:nvPr/>
        </p:nvSpPr>
        <p:spPr>
          <a:xfrm>
            <a:off x="7495818" y="3911322"/>
            <a:ext cx="2485430"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Mevcut Kısıtlamalar</a:t>
            </a:r>
            <a:endParaRPr lang="en-US" sz="1950" dirty="0">
              <a:latin typeface="Open Sans" panose="020B0604020202020204" charset="0"/>
              <a:ea typeface="Open Sans" panose="020B0604020202020204" charset="0"/>
              <a:cs typeface="Open Sans" panose="020B0604020202020204" charset="0"/>
            </a:endParaRPr>
          </a:p>
        </p:txBody>
      </p:sp>
      <p:sp>
        <p:nvSpPr>
          <p:cNvPr id="10" name="Text 7"/>
          <p:cNvSpPr/>
          <p:nvPr/>
        </p:nvSpPr>
        <p:spPr>
          <a:xfrm>
            <a:off x="7495818" y="4340543"/>
            <a:ext cx="634079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Tek restoran desteği (Taş Fırın Pizza)</a:t>
            </a:r>
            <a:endParaRPr lang="en-US" sz="1550" dirty="0">
              <a:latin typeface="Open Sans" panose="020B0604020202020204" charset="0"/>
              <a:ea typeface="Open Sans" panose="020B0604020202020204" charset="0"/>
              <a:cs typeface="Open Sans" panose="020B0604020202020204" charset="0"/>
            </a:endParaRPr>
          </a:p>
        </p:txBody>
      </p:sp>
      <p:sp>
        <p:nvSpPr>
          <p:cNvPr id="11" name="Text 8"/>
          <p:cNvSpPr/>
          <p:nvPr/>
        </p:nvSpPr>
        <p:spPr>
          <a:xfrm>
            <a:off x="7495818" y="4727496"/>
            <a:ext cx="634079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Sınırlı ödeme entegrasyonu</a:t>
            </a:r>
            <a:endParaRPr lang="en-US" sz="1550" dirty="0">
              <a:latin typeface="Open Sans" panose="020B0604020202020204" charset="0"/>
              <a:ea typeface="Open Sans" panose="020B0604020202020204" charset="0"/>
              <a:cs typeface="Open Sans" panose="020B0604020202020204" charset="0"/>
            </a:endParaRPr>
          </a:p>
        </p:txBody>
      </p:sp>
      <p:sp>
        <p:nvSpPr>
          <p:cNvPr id="12" name="Text 9"/>
          <p:cNvSpPr/>
          <p:nvPr/>
        </p:nvSpPr>
        <p:spPr>
          <a:xfrm>
            <a:off x="7495818" y="5114449"/>
            <a:ext cx="634079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Basit raporlama özellikleri</a:t>
            </a:r>
            <a:endParaRPr lang="en-US" sz="1550" dirty="0">
              <a:latin typeface="Open Sans" panose="020B0604020202020204" charset="0"/>
              <a:ea typeface="Open Sans" panose="020B0604020202020204" charset="0"/>
              <a:cs typeface="Open Sans" panose="020B0604020202020204" charset="0"/>
            </a:endParaRPr>
          </a:p>
        </p:txBody>
      </p:sp>
      <p:sp>
        <p:nvSpPr>
          <p:cNvPr id="13" name="Shape 10"/>
          <p:cNvSpPr/>
          <p:nvPr/>
        </p:nvSpPr>
        <p:spPr>
          <a:xfrm>
            <a:off x="6703814" y="6040636"/>
            <a:ext cx="595313" cy="22860"/>
          </a:xfrm>
          <a:prstGeom prst="roundRect">
            <a:avLst>
              <a:gd name="adj" fmla="val 364651"/>
            </a:avLst>
          </a:prstGeom>
          <a:solidFill>
            <a:srgbClr val="E5BEB2"/>
          </a:solidFill>
          <a:ln/>
        </p:spPr>
      </p:sp>
      <p:sp>
        <p:nvSpPr>
          <p:cNvPr id="14" name="Shape 11"/>
          <p:cNvSpPr/>
          <p:nvPr/>
        </p:nvSpPr>
        <p:spPr>
          <a:xfrm>
            <a:off x="6280190" y="5828824"/>
            <a:ext cx="446484" cy="446484"/>
          </a:xfrm>
          <a:prstGeom prst="roundRect">
            <a:avLst>
              <a:gd name="adj" fmla="val 18670"/>
            </a:avLst>
          </a:prstGeom>
          <a:solidFill>
            <a:srgbClr val="FFD8CC"/>
          </a:solidFill>
          <a:ln w="7620">
            <a:solidFill>
              <a:srgbClr val="E5BEB2"/>
            </a:solidFill>
            <a:prstDash val="solid"/>
          </a:ln>
        </p:spPr>
      </p:sp>
      <p:sp>
        <p:nvSpPr>
          <p:cNvPr id="15" name="Text 12"/>
          <p:cNvSpPr/>
          <p:nvPr/>
        </p:nvSpPr>
        <p:spPr>
          <a:xfrm>
            <a:off x="6354604" y="5866031"/>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403C4E"/>
                </a:solidFill>
                <a:latin typeface="Open Sans" panose="020B0604020202020204" charset="0"/>
                <a:ea typeface="Open Sans" panose="020B0604020202020204" charset="0"/>
                <a:cs typeface="Open Sans" panose="020B0604020202020204" charset="0"/>
              </a:rPr>
              <a:t>2</a:t>
            </a:r>
            <a:endParaRPr lang="en-US" sz="2300" dirty="0">
              <a:latin typeface="Open Sans" panose="020B0604020202020204" charset="0"/>
              <a:ea typeface="Open Sans" panose="020B0604020202020204" charset="0"/>
              <a:cs typeface="Open Sans" panose="020B0604020202020204" charset="0"/>
            </a:endParaRPr>
          </a:p>
        </p:txBody>
      </p:sp>
      <p:sp>
        <p:nvSpPr>
          <p:cNvPr id="16" name="Text 13"/>
          <p:cNvSpPr/>
          <p:nvPr/>
        </p:nvSpPr>
        <p:spPr>
          <a:xfrm>
            <a:off x="7495818" y="5897047"/>
            <a:ext cx="2637711"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Open Sans" panose="020B0604020202020204" charset="0"/>
                <a:ea typeface="Open Sans" panose="020B0604020202020204" charset="0"/>
                <a:cs typeface="Open Sans" panose="020B0604020202020204" charset="0"/>
              </a:rPr>
              <a:t>Gelecek Geliştirmeler</a:t>
            </a:r>
            <a:endParaRPr lang="en-US" sz="1950" dirty="0">
              <a:latin typeface="Open Sans" panose="020B0604020202020204" charset="0"/>
              <a:ea typeface="Open Sans" panose="020B0604020202020204" charset="0"/>
              <a:cs typeface="Open Sans" panose="020B0604020202020204" charset="0"/>
            </a:endParaRPr>
          </a:p>
        </p:txBody>
      </p:sp>
      <p:sp>
        <p:nvSpPr>
          <p:cNvPr id="17" name="Text 14"/>
          <p:cNvSpPr/>
          <p:nvPr/>
        </p:nvSpPr>
        <p:spPr>
          <a:xfrm>
            <a:off x="7495818" y="6326267"/>
            <a:ext cx="634079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Gelişmiş raporlama sistemi</a:t>
            </a:r>
            <a:endParaRPr lang="en-US" sz="1550" dirty="0">
              <a:latin typeface="Open Sans" panose="020B0604020202020204" charset="0"/>
              <a:ea typeface="Open Sans" panose="020B0604020202020204" charset="0"/>
              <a:cs typeface="Open Sans" panose="020B0604020202020204" charset="0"/>
            </a:endParaRPr>
          </a:p>
        </p:txBody>
      </p:sp>
      <p:sp>
        <p:nvSpPr>
          <p:cNvPr id="18" name="Text 15"/>
          <p:cNvSpPr/>
          <p:nvPr/>
        </p:nvSpPr>
        <p:spPr>
          <a:xfrm>
            <a:off x="7495818" y="6713220"/>
            <a:ext cx="634079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Online ödeme entegrasyonu</a:t>
            </a:r>
            <a:endParaRPr lang="en-US" sz="1550" dirty="0">
              <a:latin typeface="Open Sans" panose="020B0604020202020204" charset="0"/>
              <a:ea typeface="Open Sans" panose="020B0604020202020204" charset="0"/>
              <a:cs typeface="Open Sans" panose="020B0604020202020204" charset="0"/>
            </a:endParaRPr>
          </a:p>
        </p:txBody>
      </p:sp>
      <p:sp>
        <p:nvSpPr>
          <p:cNvPr id="19" name="Text 16"/>
          <p:cNvSpPr/>
          <p:nvPr/>
        </p:nvSpPr>
        <p:spPr>
          <a:xfrm>
            <a:off x="7495818" y="7100173"/>
            <a:ext cx="634079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C4E"/>
                </a:solidFill>
                <a:latin typeface="Open Sans" panose="020B0604020202020204" charset="0"/>
                <a:ea typeface="Open Sans" panose="020B0604020202020204" charset="0"/>
                <a:cs typeface="Open Sans" panose="020B0604020202020204" charset="0"/>
              </a:rPr>
              <a:t>Müşteri yorumları ve puanlama sistemi</a:t>
            </a:r>
            <a:endParaRPr lang="en-US" sz="1550" dirty="0">
              <a:latin typeface="Open Sans" panose="020B0604020202020204" charset="0"/>
              <a:ea typeface="Open Sans" panose="020B0604020202020204" charset="0"/>
              <a:cs typeface="Open Sans" panose="020B0604020202020204" charset="0"/>
            </a:endParaRPr>
          </a:p>
        </p:txBody>
      </p:sp>
      <p:pic>
        <p:nvPicPr>
          <p:cNvPr id="20" name="Resim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074" y="7552928"/>
            <a:ext cx="1938326" cy="56205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653323" y="1061611"/>
            <a:ext cx="8707065" cy="6106377"/>
          </a:xfrm>
          <a:prstGeom prst="rect">
            <a:avLst/>
          </a:prstGeom>
        </p:spPr>
      </p:pic>
      <p:sp>
        <p:nvSpPr>
          <p:cNvPr id="3" name="Dikdörtgen 2"/>
          <p:cNvSpPr/>
          <p:nvPr/>
        </p:nvSpPr>
        <p:spPr>
          <a:xfrm>
            <a:off x="914400" y="578400"/>
            <a:ext cx="3232298" cy="623248"/>
          </a:xfrm>
          <a:prstGeom prst="rect">
            <a:avLst/>
          </a:prstGeom>
        </p:spPr>
        <p:txBody>
          <a:bodyPr wrap="square">
            <a:spAutoFit/>
          </a:bodyPr>
          <a:lstStyle/>
          <a:p>
            <a:pPr>
              <a:lnSpc>
                <a:spcPts val="4850"/>
              </a:lnSpc>
            </a:pPr>
            <a:r>
              <a:rPr lang="tr-TR" b="1" dirty="0" smtClean="0">
                <a:solidFill>
                  <a:srgbClr val="403C4E"/>
                </a:solidFill>
                <a:latin typeface="Open Sans" panose="020B0604020202020204" charset="0"/>
                <a:ea typeface="Open Sans" panose="020B0604020202020204" charset="0"/>
                <a:cs typeface="Open Sans" panose="020B0604020202020204" charset="0"/>
              </a:rPr>
              <a:t>Er Diyagramı</a:t>
            </a:r>
            <a:endParaRPr lang="en-US" dirty="0">
              <a:latin typeface="Open Sans" panose="020B0604020202020204" charset="0"/>
              <a:ea typeface="Open Sans" panose="020B0604020202020204" charset="0"/>
              <a:cs typeface="Open Sans" panose="020B0604020202020204" charset="0"/>
            </a:endParaRPr>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074" y="7552928"/>
            <a:ext cx="1938326" cy="562053"/>
          </a:xfrm>
          <a:prstGeom prst="rect">
            <a:avLst/>
          </a:prstGeom>
        </p:spPr>
      </p:pic>
    </p:spTree>
    <p:extLst>
      <p:ext uri="{BB962C8B-B14F-4D97-AF65-F5344CB8AC3E}">
        <p14:creationId xmlns:p14="http://schemas.microsoft.com/office/powerpoint/2010/main" val="20668458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548</Words>
  <Application>Microsoft Office PowerPoint</Application>
  <PresentationFormat>Özel</PresentationFormat>
  <Paragraphs>86</Paragraphs>
  <Slides>12</Slides>
  <Notes>9</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12</vt:i4>
      </vt:variant>
    </vt:vector>
  </HeadingPairs>
  <TitlesOfParts>
    <vt:vector size="16" baseType="lpstr">
      <vt:lpstr>Open Sans</vt:lpstr>
      <vt:lpstr>Calibri</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8</cp:revision>
  <dcterms:created xsi:type="dcterms:W3CDTF">2025-06-13T08:31:33Z</dcterms:created>
  <dcterms:modified xsi:type="dcterms:W3CDTF">2025-06-13T11:30:05Z</dcterms:modified>
</cp:coreProperties>
</file>